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73" r:id="rId5"/>
    <p:sldId id="271" r:id="rId6"/>
    <p:sldId id="272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A37-F304-476D-95C7-C169199813A5}" type="datetimeFigureOut">
              <a:rPr lang="nl-NL" smtClean="0"/>
              <a:t>25-3-2016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7-E460-4A43-98F8-3C8A4422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7750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A37-F304-476D-95C7-C169199813A5}" type="datetimeFigureOut">
              <a:rPr lang="nl-NL" smtClean="0"/>
              <a:t>25-3-2016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7-E460-4A43-98F8-3C8A4422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4178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A37-F304-476D-95C7-C169199813A5}" type="datetimeFigureOut">
              <a:rPr lang="nl-NL" smtClean="0"/>
              <a:t>25-3-2016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7-E460-4A43-98F8-3C8A4422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8805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A37-F304-476D-95C7-C169199813A5}" type="datetimeFigureOut">
              <a:rPr lang="nl-NL" smtClean="0"/>
              <a:t>25-3-2016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7-E460-4A43-98F8-3C8A4422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4550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A37-F304-476D-95C7-C169199813A5}" type="datetimeFigureOut">
              <a:rPr lang="nl-NL" smtClean="0"/>
              <a:t>25-3-2016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7-E460-4A43-98F8-3C8A4422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7108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A37-F304-476D-95C7-C169199813A5}" type="datetimeFigureOut">
              <a:rPr lang="nl-NL" smtClean="0"/>
              <a:t>25-3-2016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7-E460-4A43-98F8-3C8A4422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002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A37-F304-476D-95C7-C169199813A5}" type="datetimeFigureOut">
              <a:rPr lang="nl-NL" smtClean="0"/>
              <a:t>25-3-2016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7-E460-4A43-98F8-3C8A4422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7604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A37-F304-476D-95C7-C169199813A5}" type="datetimeFigureOut">
              <a:rPr lang="nl-NL" smtClean="0"/>
              <a:t>25-3-2016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7-E460-4A43-98F8-3C8A4422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2836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A37-F304-476D-95C7-C169199813A5}" type="datetimeFigureOut">
              <a:rPr lang="nl-NL" smtClean="0"/>
              <a:t>25-3-2016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7-E460-4A43-98F8-3C8A4422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7329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A37-F304-476D-95C7-C169199813A5}" type="datetimeFigureOut">
              <a:rPr lang="nl-NL" smtClean="0"/>
              <a:t>25-3-2016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7-E460-4A43-98F8-3C8A4422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4376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3CA37-F304-476D-95C7-C169199813A5}" type="datetimeFigureOut">
              <a:rPr lang="nl-NL" smtClean="0"/>
              <a:t>25-3-2016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0F57-E460-4A43-98F8-3C8A4422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5088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3CA37-F304-476D-95C7-C169199813A5}" type="datetimeFigureOut">
              <a:rPr lang="nl-NL" smtClean="0"/>
              <a:t>25-3-2016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70F57-E460-4A43-98F8-3C8A442203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1123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470025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Voltooid deelwoord en verkleinwoorden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Picture 2" descr="http://www.cafecultura.nl/_test/wp-content/uploads/2012/08/los-diminutivos-180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562647"/>
            <a:ext cx="2160240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bedrijvenpagina-blog.nl/wp-content/uploads/2013/05/Desiree_foto-Taalontwaard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742667"/>
            <a:ext cx="324036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610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Spoorboekje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Theorie verkleinwoorden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Theorie voltooid deelwoord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Oefening voltooid deelwoord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nl-NL" sz="2700" dirty="0" smtClean="0">
                <a:solidFill>
                  <a:schemeClr val="bg1"/>
                </a:solidFill>
              </a:rPr>
              <a:t>Wat gaan we leren?</a:t>
            </a:r>
            <a:endParaRPr lang="nl-NL" sz="2700" dirty="0">
              <a:solidFill>
                <a:schemeClr val="bg1"/>
              </a:solidFill>
            </a:endParaRPr>
          </a:p>
          <a:p>
            <a:pPr lvl="0">
              <a:buFont typeface="Arial" charset="0"/>
              <a:buChar char="•"/>
            </a:pPr>
            <a:r>
              <a:rPr lang="nl-NL" sz="2700" dirty="0" smtClean="0">
                <a:solidFill>
                  <a:schemeClr val="bg1"/>
                </a:solidFill>
              </a:rPr>
              <a:t>Je kunt uitleggen wat een voltooid deelwoord is en hoe je hem kunt vinden.</a:t>
            </a:r>
            <a:endParaRPr lang="nl-NL" sz="2700" dirty="0">
              <a:solidFill>
                <a:schemeClr val="bg1"/>
              </a:solidFill>
            </a:endParaRPr>
          </a:p>
          <a:p>
            <a:pPr lvl="0">
              <a:buFont typeface="Arial" charset="0"/>
              <a:buChar char="•"/>
            </a:pPr>
            <a:r>
              <a:rPr lang="nl-NL" sz="2700" dirty="0" smtClean="0">
                <a:solidFill>
                  <a:schemeClr val="bg1"/>
                </a:solidFill>
              </a:rPr>
              <a:t>Je kunt voltooid deelwoorden goed spellen.</a:t>
            </a:r>
            <a:endParaRPr lang="nl-NL" sz="2700" dirty="0">
              <a:solidFill>
                <a:schemeClr val="bg1"/>
              </a:solidFill>
            </a:endParaRPr>
          </a:p>
          <a:p>
            <a:pPr lvl="0">
              <a:buFont typeface="Arial" charset="0"/>
              <a:buChar char="•"/>
            </a:pPr>
            <a:r>
              <a:rPr lang="nl-NL" sz="2700" dirty="0" smtClean="0">
                <a:solidFill>
                  <a:schemeClr val="bg1"/>
                </a:solidFill>
              </a:rPr>
              <a:t>Je kunt verkleinwoorden vinden en goed spellen.</a:t>
            </a:r>
            <a:endParaRPr lang="nl-NL" sz="2700" dirty="0">
              <a:solidFill>
                <a:schemeClr val="bg1"/>
              </a:solidFill>
            </a:endParaRPr>
          </a:p>
          <a:p>
            <a:endParaRPr lang="nl-NL" dirty="0" smtClean="0"/>
          </a:p>
        </p:txBody>
      </p:sp>
      <p:pic>
        <p:nvPicPr>
          <p:cNvPr id="4" name="Picture 2" descr="http://www.mywindows.nl/wp-content/uploads/2011/10/spoorboekje_featur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9103" y="1988840"/>
            <a:ext cx="1594385" cy="1594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320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Verkleinwoorden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Meestal –je of –</a:t>
            </a:r>
            <a:r>
              <a:rPr lang="nl-NL" dirty="0" err="1" smtClean="0">
                <a:solidFill>
                  <a:schemeClr val="bg1"/>
                </a:solidFill>
              </a:rPr>
              <a:t>tje</a:t>
            </a:r>
            <a:r>
              <a:rPr lang="nl-NL" dirty="0" smtClean="0">
                <a:solidFill>
                  <a:schemeClr val="bg1"/>
                </a:solidFill>
              </a:rPr>
              <a:t> achter het woord</a:t>
            </a:r>
          </a:p>
          <a:p>
            <a:pPr marL="0" indent="0">
              <a:buNone/>
            </a:pPr>
            <a:r>
              <a:rPr lang="nl-NL" i="1" dirty="0" smtClean="0">
                <a:solidFill>
                  <a:schemeClr val="bg1"/>
                </a:solidFill>
              </a:rPr>
              <a:t>Dansje, schaartje</a:t>
            </a:r>
          </a:p>
          <a:p>
            <a:pPr marL="0" indent="0">
              <a:buNone/>
            </a:pPr>
            <a:endParaRPr lang="nl-NL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Anders: -</a:t>
            </a:r>
            <a:r>
              <a:rPr lang="nl-NL" dirty="0" err="1" smtClean="0">
                <a:solidFill>
                  <a:schemeClr val="bg1"/>
                </a:solidFill>
              </a:rPr>
              <a:t>pje</a:t>
            </a:r>
            <a:r>
              <a:rPr lang="nl-NL" dirty="0" smtClean="0">
                <a:solidFill>
                  <a:schemeClr val="bg1"/>
                </a:solidFill>
              </a:rPr>
              <a:t>, </a:t>
            </a:r>
            <a:r>
              <a:rPr lang="nl-NL" dirty="0" err="1" smtClean="0">
                <a:solidFill>
                  <a:schemeClr val="bg1"/>
                </a:solidFill>
              </a:rPr>
              <a:t>kje</a:t>
            </a:r>
            <a:r>
              <a:rPr lang="nl-NL" dirty="0" smtClean="0">
                <a:solidFill>
                  <a:schemeClr val="bg1"/>
                </a:solidFill>
              </a:rPr>
              <a:t>, ‘</a:t>
            </a:r>
            <a:r>
              <a:rPr lang="nl-NL" dirty="0" err="1" smtClean="0">
                <a:solidFill>
                  <a:schemeClr val="bg1"/>
                </a:solidFill>
              </a:rPr>
              <a:t>tje</a:t>
            </a:r>
            <a:endParaRPr lang="nl-NL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i="1" dirty="0" smtClean="0">
                <a:solidFill>
                  <a:schemeClr val="bg1"/>
                </a:solidFill>
              </a:rPr>
              <a:t>Boompje, Woninkje, Hobby’tje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‘’de </a:t>
            </a:r>
            <a:r>
              <a:rPr lang="nl-NL" dirty="0">
                <a:solidFill>
                  <a:schemeClr val="bg1"/>
                </a:solidFill>
              </a:rPr>
              <a:t>n en k zeggen nee, tussen hen staat nooit een </a:t>
            </a:r>
            <a:r>
              <a:rPr lang="nl-NL" dirty="0" smtClean="0">
                <a:solidFill>
                  <a:schemeClr val="bg1"/>
                </a:solidFill>
              </a:rPr>
              <a:t>g’’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u="sng" dirty="0" smtClean="0">
                <a:solidFill>
                  <a:schemeClr val="bg1"/>
                </a:solidFill>
              </a:rPr>
              <a:t>Uitzonderingen:</a:t>
            </a:r>
            <a:r>
              <a:rPr lang="nl-NL" dirty="0" smtClean="0">
                <a:solidFill>
                  <a:schemeClr val="bg1"/>
                </a:solidFill>
              </a:rPr>
              <a:t> jongetje, gezinnetje, verzamelingetje enz. 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Tip: leer de uitgangen van de uitzonderingen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99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Werkwoordsvormen: Voltooid deelwoord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Noem een voorbeeld van een voltooid deelwoord.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>
              <a:buFont typeface="Arial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Beginnen vaak met </a:t>
            </a:r>
            <a:r>
              <a:rPr lang="nl-NL" i="1" dirty="0" smtClean="0">
                <a:solidFill>
                  <a:schemeClr val="bg1"/>
                </a:solidFill>
              </a:rPr>
              <a:t>ge- : gezongen, gelopen</a:t>
            </a:r>
          </a:p>
          <a:p>
            <a:pPr>
              <a:buFont typeface="Arial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Dit geldt niet als een werkwoord begint met: </a:t>
            </a:r>
            <a:r>
              <a:rPr lang="nl-NL" i="1" dirty="0" smtClean="0">
                <a:solidFill>
                  <a:schemeClr val="bg1"/>
                </a:solidFill>
              </a:rPr>
              <a:t>ver-, her-, er-, </a:t>
            </a:r>
            <a:r>
              <a:rPr lang="nl-NL" i="1" dirty="0" err="1" smtClean="0">
                <a:solidFill>
                  <a:schemeClr val="bg1"/>
                </a:solidFill>
              </a:rPr>
              <a:t>be</a:t>
            </a:r>
            <a:r>
              <a:rPr lang="nl-NL" i="1" dirty="0" smtClean="0">
                <a:solidFill>
                  <a:schemeClr val="bg1"/>
                </a:solidFill>
              </a:rPr>
              <a:t>-, en ont-. </a:t>
            </a:r>
            <a:r>
              <a:rPr lang="nl-NL" dirty="0" smtClean="0">
                <a:solidFill>
                  <a:schemeClr val="bg1"/>
                </a:solidFill>
              </a:rPr>
              <a:t>Voorbeelden: </a:t>
            </a:r>
            <a:r>
              <a:rPr lang="nl-NL" i="1" dirty="0" smtClean="0">
                <a:solidFill>
                  <a:schemeClr val="bg1"/>
                </a:solidFill>
              </a:rPr>
              <a:t>verkend, herkend</a:t>
            </a:r>
          </a:p>
          <a:p>
            <a:pPr>
              <a:buFont typeface="Arial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Voltooid deelwoord altijd in combinatie met hebben of zijn: </a:t>
            </a:r>
            <a:r>
              <a:rPr lang="nl-NL" i="1" dirty="0" smtClean="0">
                <a:solidFill>
                  <a:schemeClr val="bg1"/>
                </a:solidFill>
              </a:rPr>
              <a:t>is begonnen, heeft gewerkt</a:t>
            </a:r>
          </a:p>
          <a:p>
            <a:pPr>
              <a:buFont typeface="Arial" charset="0"/>
              <a:buChar char="•"/>
            </a:pPr>
            <a:r>
              <a:rPr lang="nl-NL" dirty="0" err="1" smtClean="0">
                <a:solidFill>
                  <a:schemeClr val="bg1"/>
                </a:solidFill>
              </a:rPr>
              <a:t>‘T</a:t>
            </a:r>
            <a:r>
              <a:rPr lang="nl-NL" dirty="0" smtClean="0">
                <a:solidFill>
                  <a:schemeClr val="bg1"/>
                </a:solidFill>
              </a:rPr>
              <a:t>  Kofschip X / Sexy Fokschaap / Ex Kofschip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86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Oefening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Stappen: ik heb …..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Faxen: ik heb …..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Branden: ik heb …..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Reizen: ik heb …..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Verzetten: ik heb …..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Bedienen: ik heb …..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Opgeven: ik heb …..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Voorzeggen: ik heb …..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Varen: ik heb …..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Veranderen: ik heb …..</a:t>
            </a:r>
          </a:p>
          <a:p>
            <a:pPr marL="0" indent="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2008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Oefening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Stappen: ik heb gestapt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Faxen: ik heb gefaxt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Branden: ik heb gebrand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Reizen: ik heb gereisd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Verzetten: ik heb verzet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Bedienen: ik heb bediend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Opgeven: ik heb opgegeven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Voorzeggen: ik heb voorgezegd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Varen: ik heb gevaren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Veranderen: ik heb veranderd</a:t>
            </a:r>
          </a:p>
          <a:p>
            <a:pPr marL="0" indent="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3795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279</Words>
  <Application>Microsoft Office PowerPoint</Application>
  <PresentationFormat>Diavoorstelling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Kantoorthema</vt:lpstr>
      <vt:lpstr>Voltooid deelwoord en verkleinwoorden</vt:lpstr>
      <vt:lpstr>Spoorboekje</vt:lpstr>
      <vt:lpstr>Verkleinwoorden</vt:lpstr>
      <vt:lpstr>Werkwoordsvormen: Voltooid deelwoord</vt:lpstr>
      <vt:lpstr>Oefening</vt:lpstr>
      <vt:lpstr>Oefening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Tom</dc:creator>
  <cp:lastModifiedBy>Tom</cp:lastModifiedBy>
  <cp:revision>18</cp:revision>
  <dcterms:created xsi:type="dcterms:W3CDTF">2015-12-14T11:09:53Z</dcterms:created>
  <dcterms:modified xsi:type="dcterms:W3CDTF">2016-03-24T23:10:20Z</dcterms:modified>
</cp:coreProperties>
</file>